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9" r:id="rId2"/>
    <p:sldId id="263" r:id="rId3"/>
    <p:sldId id="278" r:id="rId4"/>
    <p:sldId id="262" r:id="rId5"/>
    <p:sldId id="274" r:id="rId6"/>
    <p:sldId id="267" r:id="rId7"/>
    <p:sldId id="270" r:id="rId8"/>
    <p:sldId id="268" r:id="rId9"/>
    <p:sldId id="269" r:id="rId10"/>
    <p:sldId id="275" r:id="rId11"/>
    <p:sldId id="277" r:id="rId12"/>
    <p:sldId id="261" r:id="rId13"/>
    <p:sldId id="280" r:id="rId14"/>
    <p:sldId id="271" r:id="rId15"/>
    <p:sldId id="272" r:id="rId16"/>
    <p:sldId id="276" r:id="rId17"/>
    <p:sldId id="265" r:id="rId1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htinen Eeva" initials="LE" lastIdx="5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F363B"/>
    <a:srgbClr val="00965E"/>
    <a:srgbClr val="EE353B"/>
    <a:srgbClr val="FF0000"/>
    <a:srgbClr val="005EB8"/>
    <a:srgbClr val="FF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0" autoAdjust="0"/>
    <p:restoredTop sz="80094" autoAdjust="0"/>
  </p:normalViewPr>
  <p:slideViewPr>
    <p:cSldViewPr snapToGrid="0" snapToObjects="1">
      <p:cViewPr varScale="1">
        <p:scale>
          <a:sx n="63" d="100"/>
          <a:sy n="63" d="100"/>
        </p:scale>
        <p:origin x="72" y="54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402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CC29D-C729-694F-A788-B5007BCA57F6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0BB66-2831-4C42-9675-9DAB39629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3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AFD53-F29D-C94E-BF8B-0D8B7431C954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64E42-DED0-9246-9B1B-B67105F62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8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59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00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1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16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hyperlink" Target="https://www.facebook.com/aaltobiz/" TargetMode="External"/><Relationship Id="rId7" Type="http://schemas.openxmlformats.org/officeDocument/2006/relationships/hyperlink" Target="https://twitter.com/AaltoBIZ" TargetMode="External"/><Relationship Id="rId12" Type="http://schemas.openxmlformats.org/officeDocument/2006/relationships/image" Target="../media/image8.png"/><Relationship Id="rId2" Type="http://schemas.openxmlformats.org/officeDocument/2006/relationships/hyperlink" Target="http://biz.aalto.fi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hyperlink" Target="http://www.aalto.fi/snapchat/" TargetMode="External"/><Relationship Id="rId5" Type="http://schemas.openxmlformats.org/officeDocument/2006/relationships/hyperlink" Target="https://www.instagram.com/aaltouniversity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hyperlink" Target="https://www.youtube.com/user/aaltouniversity" TargetMode="External"/><Relationship Id="rId1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Header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31800" y="1638135"/>
            <a:ext cx="7948556" cy="663264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1800" y="2571750"/>
            <a:ext cx="7998597" cy="501388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No Image - Sub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5966372" y="4215388"/>
            <a:ext cx="2464025" cy="29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966372" y="4509807"/>
            <a:ext cx="2464025" cy="29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5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Body slide - Text - 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/>
          <p:nvPr userDrawn="1"/>
        </p:nvSpPr>
        <p:spPr>
          <a:xfrm>
            <a:off x="-1066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1347789"/>
            <a:ext cx="4150122" cy="293891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smtClean="0">
                <a:solidFill>
                  <a:srgbClr val="FFFFFF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>
                <a:solidFill>
                  <a:srgbClr val="FFFFFF"/>
                </a:solidFill>
              </a:defRPr>
            </a:lvl2pPr>
            <a:lvl3pPr marL="804863" indent="-176213">
              <a:buFont typeface="Arial" panose="020B0604020202020204" pitchFamily="34" charset="0"/>
              <a:buChar char="•"/>
              <a:defRPr sz="1600">
                <a:solidFill>
                  <a:srgbClr val="FFFFFF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1510"/>
            <a:ext cx="8497093" cy="11534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706540" y="1347788"/>
            <a:ext cx="4077891" cy="294060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000" b="1">
                <a:solidFill>
                  <a:srgbClr val="FFFFFF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>
                <a:solidFill>
                  <a:srgbClr val="FFFFFF"/>
                </a:solidFill>
              </a:defRPr>
            </a:lvl2pPr>
            <a:lvl3pPr marL="804863" indent="-176213">
              <a:buFont typeface="Arial" panose="020B0604020202020204" pitchFamily="34" charset="0"/>
              <a:buChar char="•"/>
              <a:defRPr sz="1600">
                <a:solidFill>
                  <a:srgbClr val="FFFFFF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62DDC196-D49A-4DB6-A68D-238E3C73DA3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1265EED-F2E6-43DA-B5C9-706015FF2F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E5011BD5-68CE-472A-A314-532B85BA474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95" userDrawn="1">
          <p15:clr>
            <a:srgbClr val="FBAE40"/>
          </p15:clr>
        </p15:guide>
        <p15:guide id="2" pos="2965" userDrawn="1">
          <p15:clr>
            <a:srgbClr val="FBAE40"/>
          </p15:clr>
        </p15:guide>
        <p15:guide id="3" orient="horz" pos="84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Body slide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435"/>
            <a:ext cx="8497093" cy="10070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6" name="Table Placeholder 12">
            <a:extLst>
              <a:ext uri="{FF2B5EF4-FFF2-40B4-BE49-F238E27FC236}">
                <a16:creationId xmlns:a16="http://schemas.microsoft.com/office/drawing/2014/main" id="{D90CC8CD-0F46-F240-AF4E-99DE2A9ECF91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8" y="1208314"/>
            <a:ext cx="8497093" cy="30756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4CDEE4-AFAC-4BB1-B02E-FDE939F20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C686F0-0C1B-46BD-9DE7-A93BAA6AC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4338FCB4-9412-423F-84B9-91EDDBA25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20564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00" userDrawn="1">
          <p15:clr>
            <a:srgbClr val="FBAE40"/>
          </p15:clr>
        </p15:guide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Body slide - 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uva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4" name="Table Placeholder 12">
            <a:extLst>
              <a:ext uri="{FF2B5EF4-FFF2-40B4-BE49-F238E27FC236}">
                <a16:creationId xmlns:a16="http://schemas.microsoft.com/office/drawing/2014/main" id="{BBBD8CFA-2274-400B-84ED-AD95B6C224E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8" y="1198547"/>
            <a:ext cx="5486014" cy="14437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93B047F6-3228-402F-9203-526F72E0AFAD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287338" y="2803849"/>
            <a:ext cx="5486014" cy="14801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2" name="Suorakulmio 1"/>
          <p:cNvSpPr/>
          <p:nvPr userDrawn="1"/>
        </p:nvSpPr>
        <p:spPr>
          <a:xfrm>
            <a:off x="6288119" y="1198545"/>
            <a:ext cx="2167128" cy="3112021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7451"/>
            <a:ext cx="8167909" cy="10095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4722C4-26CA-4157-95A3-B7176EEF8B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8279" y="1450909"/>
            <a:ext cx="1624668" cy="26235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lang="en-US" sz="17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1pPr>
            <a:lvl2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2pPr>
            <a:lvl3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3pPr>
            <a:lvl4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4pPr>
            <a:lvl5pPr>
              <a:defRPr lang="fi-FI" sz="1500" b="1" kern="1200" dirty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DAB2CE-4212-44E9-B137-C1C680FB6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4E096FB-FCA1-4B5C-ACD6-0CEFB3F91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5" name="Alatunnisteen paikkamerkki 1">
            <a:extLst>
              <a:ext uri="{FF2B5EF4-FFF2-40B4-BE49-F238E27FC236}">
                <a16:creationId xmlns:a16="http://schemas.microsoft.com/office/drawing/2014/main" id="{3C30B25E-7918-4E31-B8C8-B2EDDFA11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43304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Body slide - Black and red tex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6B642BD-45BB-4F77-82AA-AE37473CB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1652838-FE86-4ABD-9F9D-AFD4E96BB5D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2" name="Alatunnisteen paikkamerkki 1">
            <a:extLst>
              <a:ext uri="{FF2B5EF4-FFF2-40B4-BE49-F238E27FC236}">
                <a16:creationId xmlns:a16="http://schemas.microsoft.com/office/drawing/2014/main" id="{0B96DB4D-EBEA-407A-A811-A01FA90FC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09161BE7-F8D2-4ACD-83CC-1D9839ED404B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654028" y="519112"/>
            <a:ext cx="5130403" cy="415362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>
                <a:solidFill>
                  <a:schemeClr val="tx1">
                    <a:alpha val="17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chart</a:t>
            </a:r>
            <a:endParaRPr lang="fi-FI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BF71F6C-31BF-8A4F-AA9D-13A108C26B8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2615909"/>
            <a:ext cx="3015455" cy="16680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solidFill>
                  <a:schemeClr val="tx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818ADAA-0D73-2649-A90F-A489016A1095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394855"/>
            <a:ext cx="3015456" cy="18722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rgbClr val="EE353B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81" userDrawn="1">
          <p15:clr>
            <a:srgbClr val="FBAE40"/>
          </p15:clr>
        </p15:guide>
        <p15:guide id="2" pos="2302" userDrawn="1">
          <p15:clr>
            <a:srgbClr val="FBAE40"/>
          </p15:clr>
        </p15:guide>
        <p15:guide id="3" pos="55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Process slide - Red">
    <p:bg>
      <p:bgPr>
        <a:solidFill>
          <a:srgbClr val="EE3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4503" y="27708"/>
            <a:ext cx="8489928" cy="99589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36A9AB-7FD4-4A4D-8EF5-3255560CF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831" y="2534491"/>
            <a:ext cx="1539000" cy="1753903"/>
          </a:xfrm>
          <a:prstGeom prst="rect">
            <a:avLst/>
          </a:prstGeom>
        </p:spPr>
        <p:txBody>
          <a:bodyPr lIns="0" tIns="0" rIns="0" bIns="0"/>
          <a:lstStyle>
            <a:lvl1pPr marL="81000" indent="-81000" algn="l" defTabSz="514436" rtl="0" eaLnBrk="1" latinLnBrk="0" hangingPunct="1">
              <a:lnSpc>
                <a:spcPct val="100000"/>
              </a:lnSpc>
              <a:buFont typeface="Arial" charset="0"/>
              <a:buChar char="•"/>
              <a:defRPr sz="1400" b="1">
                <a:solidFill>
                  <a:schemeClr val="bg1"/>
                </a:solidFill>
              </a:defRPr>
            </a:lvl1pPr>
            <a:lvl2pPr marL="0" indent="0">
              <a:lnSpc>
                <a:spcPts val="1500"/>
              </a:lnSpc>
              <a:buNone/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  <a:lvl3pPr>
              <a:buClr>
                <a:schemeClr val="bg1"/>
              </a:buClr>
              <a:defRPr sz="788">
                <a:solidFill>
                  <a:schemeClr val="bg1"/>
                </a:solidFill>
              </a:defRPr>
            </a:lvl3pPr>
          </a:lstStyle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r>
              <a:rPr lang="fi-FI" dirty="0"/>
              <a:t>Add text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987C57-966C-4855-9310-5E356BB3CB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9978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AC2BD28-BA40-4C62-9684-204677B491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0020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2014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0E8425B5-2F4C-4E05-8123-3A8B01FC87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09168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2015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C20D224-7563-4C76-AD81-513A7C882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3649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2016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E06BCED4-D727-4040-AD5B-6450A58ED4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84135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2017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294EAA4E-E8D4-4CC5-BDD1-70053B25FE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621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2018</a:t>
            </a:r>
          </a:p>
        </p:txBody>
      </p:sp>
      <p:pic>
        <p:nvPicPr>
          <p:cNvPr id="16" name="Kuva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827BBD5-9E69-4D6A-ACDE-EC26CFE2F6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1501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1BA48B8B-BD2C-4A39-82AF-63EB5DF45D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15995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FDACDC4A-3163-4169-8C73-15CC127E50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47518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7A6B884-331F-40FA-8908-119224136FDB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A749CABA-9FF3-45EA-9953-7B719CB699D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FF271C0B-E7D3-474B-A483-3CBA7656076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Process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uva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9F47391-4AC0-4F7E-BFA1-6D69FD784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FEF0705C-E100-4768-B5FA-237B27E15CFD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7" name="Alatunnisteen paikkamerkki 1">
            <a:extLst>
              <a:ext uri="{FF2B5EF4-FFF2-40B4-BE49-F238E27FC236}">
                <a16:creationId xmlns:a16="http://schemas.microsoft.com/office/drawing/2014/main" id="{84C2D171-9BD9-4BE0-A001-56E727390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264"/>
            <a:ext cx="8497093" cy="1136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AC2BD28-BA40-4C62-9684-204677B491A2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631754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1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0E8425B5-2F4C-4E05-8123-3A8B01FC8702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2385879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C20D224-7563-4C76-AD81-513A7C8829B2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4126004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3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E06BCED4-D727-4040-AD5B-6450A58ED4DF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5856800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4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294EAA4E-E8D4-4CC5-BDD1-70053B25FE63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7582931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5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20109F-4A5D-AF40-A937-1636D1D64A3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94254" y="2304305"/>
            <a:ext cx="1539000" cy="197969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1A38691-037D-394F-800A-B98CC5204D3A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2048379" y="2318301"/>
            <a:ext cx="1539000" cy="19657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91022EE-194A-0147-A4C1-5527DCEE10B9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3788504" y="2318300"/>
            <a:ext cx="1539000" cy="19657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59974140-1C49-A14E-96F4-B74CDFC7AA87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5519300" y="2318299"/>
            <a:ext cx="1539000" cy="19657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4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A54D1A0-56C3-904B-A447-7E1980F40DB9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7245431" y="2318299"/>
            <a:ext cx="1539000" cy="196570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4</a:t>
            </a:r>
          </a:p>
        </p:txBody>
      </p:sp>
    </p:spTree>
    <p:extLst>
      <p:ext uri="{BB962C8B-B14F-4D97-AF65-F5344CB8AC3E}">
        <p14:creationId xmlns:p14="http://schemas.microsoft.com/office/powerpoint/2010/main" val="401204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Closing slide - Red - Social media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6450" y="0"/>
            <a:ext cx="9160449" cy="5143500"/>
          </a:xfrm>
          <a:prstGeom prst="rect">
            <a:avLst/>
          </a:prstGeom>
          <a:solidFill>
            <a:srgbClr val="EF36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sp>
        <p:nvSpPr>
          <p:cNvPr id="12" name="Otsikko 1">
            <a:hlinkClick r:id="rId2"/>
          </p:cNvPr>
          <p:cNvSpPr txBox="1">
            <a:spLocks/>
          </p:cNvSpPr>
          <p:nvPr userDrawn="1"/>
        </p:nvSpPr>
        <p:spPr>
          <a:xfrm>
            <a:off x="3717365" y="3568351"/>
            <a:ext cx="1709289" cy="36435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FFFFFF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 algn="ctr"/>
            <a:r>
              <a:rPr lang="fi-FI" sz="1800" spc="0" baseline="0" dirty="0">
                <a:latin typeface="Arial"/>
                <a:cs typeface="Arial"/>
              </a:rPr>
              <a:t>aalto.fi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094339" y="2868216"/>
            <a:ext cx="2955323" cy="353760"/>
            <a:chOff x="4484925" y="3824288"/>
            <a:chExt cx="3940431" cy="471680"/>
          </a:xfrm>
        </p:grpSpPr>
        <p:pic>
          <p:nvPicPr>
            <p:cNvPr id="7" name="Picture 6" descr="FB.png">
              <a:hlinkClick r:id="rId3"/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925" y="3824416"/>
              <a:ext cx="471553" cy="471552"/>
            </a:xfrm>
            <a:prstGeom prst="rect">
              <a:avLst/>
            </a:prstGeom>
          </p:spPr>
        </p:pic>
        <p:pic>
          <p:nvPicPr>
            <p:cNvPr id="8" name="Picture 7" descr="IG.png">
              <a:hlinkClick r:id="rId5"/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4502" y="3824416"/>
              <a:ext cx="471553" cy="471552"/>
            </a:xfrm>
            <a:prstGeom prst="rect">
              <a:avLst/>
            </a:prstGeom>
          </p:spPr>
        </p:pic>
        <p:pic>
          <p:nvPicPr>
            <p:cNvPr id="9" name="Picture 8" descr="Twitter.png">
              <a:hlinkClick r:id="rId7"/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4079" y="3824416"/>
              <a:ext cx="471553" cy="471552"/>
            </a:xfrm>
            <a:prstGeom prst="rect">
              <a:avLst/>
            </a:prstGeom>
          </p:spPr>
        </p:pic>
        <p:pic>
          <p:nvPicPr>
            <p:cNvPr id="10" name="Picture 9" descr="Youtube.png">
              <a:hlinkClick r:id="rId9"/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656" y="3824416"/>
              <a:ext cx="471553" cy="471552"/>
            </a:xfrm>
            <a:prstGeom prst="rect">
              <a:avLst/>
            </a:prstGeom>
          </p:spPr>
        </p:pic>
        <p:pic>
          <p:nvPicPr>
            <p:cNvPr id="11" name="Picture 10" descr="SC.png">
              <a:hlinkClick r:id="rId11"/>
            </p:cNvPr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3233" y="3824416"/>
              <a:ext cx="471553" cy="47155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2812" y="3824288"/>
              <a:ext cx="542544" cy="457200"/>
            </a:xfrm>
            <a:prstGeom prst="rect">
              <a:avLst/>
            </a:prstGeom>
          </p:spPr>
        </p:pic>
      </p:grpSp>
      <p:sp>
        <p:nvSpPr>
          <p:cNvPr id="16" name="Tekstin paikkamerkki 2">
            <a:extLst>
              <a:ext uri="{FF2B5EF4-FFF2-40B4-BE49-F238E27FC236}">
                <a16:creationId xmlns:a16="http://schemas.microsoft.com/office/drawing/2014/main" id="{B67CF44B-9D5D-46DC-B676-986416FB83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6388" y="1364641"/>
            <a:ext cx="5995987" cy="130609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rgbClr val="FFFFFF"/>
                </a:solidFill>
                <a:latin typeface="+mj-lt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fi-FI" dirty="0"/>
              <a:t>Add text</a:t>
            </a:r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27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7" userDrawn="1">
          <p15:clr>
            <a:srgbClr val="FBAE40"/>
          </p15:clr>
        </p15:guide>
        <p15:guide id="2" orient="horz" pos="202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2" name="Kuva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7" r="16133"/>
          <a:stretch/>
        </p:blipFill>
        <p:spPr>
          <a:xfrm>
            <a:off x="4576713" y="0"/>
            <a:ext cx="45672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74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2" name="Kuva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0" r="20132"/>
          <a:stretch/>
        </p:blipFill>
        <p:spPr>
          <a:xfrm>
            <a:off x="4572000" y="0"/>
            <a:ext cx="4567287" cy="5143500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8857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3" name="Kuva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7" t="22626" r="52630"/>
          <a:stretch/>
        </p:blipFill>
        <p:spPr>
          <a:xfrm>
            <a:off x="4576712" y="0"/>
            <a:ext cx="4567287" cy="5143500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81298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564419" y="0"/>
            <a:ext cx="4579582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i="0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image.</a:t>
            </a:r>
          </a:p>
          <a:p>
            <a:r>
              <a:rPr lang="fi-FI" dirty="0" err="1"/>
              <a:t>Fit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8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adipiscing elit. </a:t>
            </a:r>
            <a:r>
              <a:rPr lang="fi-FI" dirty="0" err="1"/>
              <a:t>Maecenas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Kuva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4" r="19861"/>
          <a:stretch/>
        </p:blipFill>
        <p:spPr>
          <a:xfrm>
            <a:off x="4715165" y="0"/>
            <a:ext cx="4428835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07931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7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Maecenas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Kuva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 r="9199"/>
          <a:stretch/>
        </p:blipFill>
        <p:spPr>
          <a:xfrm>
            <a:off x="4722829" y="0"/>
            <a:ext cx="4421171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70361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7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Maecenas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consequat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 r="17631"/>
          <a:stretch/>
        </p:blipFill>
        <p:spPr>
          <a:xfrm>
            <a:off x="4713402" y="0"/>
            <a:ext cx="4430598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63234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Body slide - 1 wid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8" y="28438"/>
            <a:ext cx="8492897" cy="9995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8" y="1241467"/>
            <a:ext cx="8492897" cy="304946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4C366827-B13F-41D2-9BB1-86D6952F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B081CECA-2419-49BC-A865-E26F838DFBF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75CA6814-F1E3-4289-929D-E2AEACCAF6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1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orient="horz" pos="84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Body slide with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8" y="28437"/>
            <a:ext cx="8492897" cy="9995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8" y="2024418"/>
            <a:ext cx="8492897" cy="225958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92328" y="1199905"/>
            <a:ext cx="8492897" cy="64885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  <a:p>
            <a:pPr lvl="0"/>
            <a:endParaRPr lang="en-US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5F98E76-565B-438E-BE24-AF36CE784A6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0477500B-A8BC-45B6-BA85-A082FC8528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4A736A4D-A5BC-4E4F-9FD0-C4BC6EEC98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78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>
          <p15:clr>
            <a:srgbClr val="FBAE40"/>
          </p15:clr>
        </p15:guide>
        <p15:guide id="5" orient="horz" pos="327">
          <p15:clr>
            <a:srgbClr val="FBAE40"/>
          </p15:clr>
        </p15:guide>
        <p15:guide id="6" pos="2795">
          <p15:clr>
            <a:srgbClr val="FBAE40"/>
          </p15:clr>
        </p15:guide>
        <p15:guide id="7" pos="2965">
          <p15:clr>
            <a:srgbClr val="FBAE40"/>
          </p15:clr>
        </p15:guide>
        <p15:guide id="8" orient="horz" pos="84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Body slide - 2 text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880" y="26955"/>
            <a:ext cx="8497093" cy="101629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87339" y="1347789"/>
            <a:ext cx="4150122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706541" y="1347789"/>
            <a:ext cx="4078684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0ACE9B33-D0C7-4AF1-A02A-1559773A78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8F7430A1-7AEB-4722-97B3-51719F6057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75B56DD1-CE07-4F8B-9EEB-5CFC86C5CC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pos="181" userDrawn="1">
          <p15:clr>
            <a:srgbClr val="FBAE40"/>
          </p15:clr>
        </p15:guide>
        <p15:guide id="9" orient="horz" pos="84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Body slide - Black tex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3" y="0"/>
            <a:ext cx="4433207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bg1">
                    <a:lumMod val="85000"/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image</a:t>
            </a:r>
            <a:br>
              <a:rPr lang="fi-FI" dirty="0"/>
            </a:br>
            <a:r>
              <a:rPr lang="fi-FI" dirty="0"/>
              <a:t/>
            </a:r>
            <a:br>
              <a:rPr lang="fi-FI" dirty="0"/>
            </a:br>
            <a:r>
              <a:rPr lang="fi-FI" dirty="0" err="1"/>
              <a:t>Fit</a:t>
            </a:r>
            <a:r>
              <a:rPr lang="fi-FI" dirty="0"/>
              <a:t> the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8" y="1358537"/>
            <a:ext cx="4052221" cy="2925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smtClean="0"/>
            </a:lvl1pPr>
            <a:lvl2pPr marL="342900" indent="0">
              <a:buFontTx/>
              <a:buNone/>
              <a:defRPr sz="2100"/>
            </a:lvl2pPr>
            <a:lvl3pPr marL="628650" indent="0">
              <a:buFontTx/>
              <a:buNone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34800"/>
            <a:ext cx="4052221" cy="1041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6" name="Päivämäärän paikkamerkki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15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3" y="0"/>
            <a:ext cx="4433207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image.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fi-FI" dirty="0" err="1"/>
              <a:t>Fit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adipiscing elit. </a:t>
            </a:r>
            <a:r>
              <a:rPr lang="fi-FI" dirty="0" err="1"/>
              <a:t>Maecenas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</p:spTree>
    <p:extLst>
      <p:ext uri="{BB962C8B-B14F-4D97-AF65-F5344CB8AC3E}">
        <p14:creationId xmlns:p14="http://schemas.microsoft.com/office/powerpoint/2010/main" val="362416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Divi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066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755650" y="1759425"/>
            <a:ext cx="7669159" cy="1352265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Divider – Headline</a:t>
            </a:r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37C6C481-D72C-4B89-AA19-AC91EB21FEF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2A81A4FB-6563-4C02-8A9B-51D830F1EA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F6A7C93-158F-48BA-8E95-EC2109A4B4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49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Body slide - Text - Red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2615909"/>
            <a:ext cx="3015456" cy="16451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solidFill>
                  <a:schemeClr val="tx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401354"/>
            <a:ext cx="3015456" cy="17479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rgbClr val="EE353B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3654029" y="463696"/>
            <a:ext cx="5130402" cy="3797357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FontTx/>
              <a:buNone/>
              <a:defRPr sz="2100"/>
            </a:lvl2pPr>
            <a:lvl3pPr marL="628650" indent="0">
              <a:buFontTx/>
              <a:buNone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062E6-8B0E-4DB4-8209-4E7EB4F3F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DE37A55-AE2A-40CC-8240-F6FD4F5BD0F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AD81B084-A59A-450A-B69B-00DEBAF84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81" userDrawn="1">
          <p15:clr>
            <a:srgbClr val="FBAE40"/>
          </p15:clr>
        </p15:guide>
        <p15:guide id="2" pos="2302" userDrawn="1">
          <p15:clr>
            <a:srgbClr val="FBAE40"/>
          </p15:clr>
        </p15:guide>
        <p15:guide id="3" pos="55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1C150BC1-EEBC-48B9-AEAE-962A54F46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375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0" r:id="rId2"/>
    <p:sldLayoutId id="2147483704" r:id="rId3"/>
    <p:sldLayoutId id="2147483708" r:id="rId4"/>
    <p:sldLayoutId id="2147483707" r:id="rId5"/>
    <p:sldLayoutId id="2147483694" r:id="rId6"/>
    <p:sldLayoutId id="2147483695" r:id="rId7"/>
    <p:sldLayoutId id="2147483702" r:id="rId8"/>
    <p:sldLayoutId id="2147483678" r:id="rId9"/>
    <p:sldLayoutId id="2147483705" r:id="rId10"/>
    <p:sldLayoutId id="2147483701" r:id="rId11"/>
    <p:sldLayoutId id="2147483697" r:id="rId12"/>
    <p:sldLayoutId id="2147483703" r:id="rId13"/>
    <p:sldLayoutId id="2147483691" r:id="rId14"/>
    <p:sldLayoutId id="2147483699" r:id="rId15"/>
    <p:sldLayoutId id="2147483679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1" userDrawn="1">
          <p15:clr>
            <a:srgbClr val="F26B43"/>
          </p15:clr>
        </p15:guide>
        <p15:guide id="3" orient="horz" pos="3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rokaj/BDA_projec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mailto:jonne.kurokallio@aalto.fi" TargetMode="External"/><Relationship Id="rId4" Type="http://schemas.openxmlformats.org/officeDocument/2006/relationships/hyperlink" Target="mailto:suchoale@fjfi.cvut.cz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1">
            <a:extLst>
              <a:ext uri="{FF2B5EF4-FFF2-40B4-BE49-F238E27FC236}">
                <a16:creationId xmlns:a16="http://schemas.microsoft.com/office/drawing/2014/main" id="{0FAC2E94-8EB7-4AEB-A7AE-4DCA7D6F87E6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Diagnosis of breast cancer by Bayesian Logistic Regression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DD9D6FC-73CF-4D01-9153-4583EA150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i-FI" dirty="0"/>
              <a:t>BDA Project Presentation</a:t>
            </a:r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BEFD2D8-9497-4AEF-B5CC-9177BE83DB9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966372" y="3867994"/>
            <a:ext cx="2464025" cy="641814"/>
          </a:xfrm>
        </p:spPr>
        <p:txBody>
          <a:bodyPr/>
          <a:lstStyle/>
          <a:p>
            <a:pPr algn="r"/>
            <a:r>
              <a:rPr lang="fi-FI" dirty="0"/>
              <a:t>Jonne Kurokallio</a:t>
            </a:r>
          </a:p>
          <a:p>
            <a:pPr algn="r"/>
            <a:r>
              <a:rPr lang="fi-FI" dirty="0"/>
              <a:t>Ales Suchomel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F784CE31-FA8F-48A8-BEB1-481BA901AD3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5916331" y="4445071"/>
            <a:ext cx="2464025" cy="294419"/>
          </a:xfrm>
        </p:spPr>
        <p:txBody>
          <a:bodyPr/>
          <a:lstStyle/>
          <a:p>
            <a:pPr algn="r"/>
            <a:r>
              <a:rPr lang="en-US" dirty="0"/>
              <a:t>14. 12. 2020</a:t>
            </a:r>
          </a:p>
        </p:txBody>
      </p:sp>
    </p:spTree>
    <p:extLst>
      <p:ext uri="{BB962C8B-B14F-4D97-AF65-F5344CB8AC3E}">
        <p14:creationId xmlns:p14="http://schemas.microsoft.com/office/powerpoint/2010/main" val="319888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87338" y="1174965"/>
            <a:ext cx="8497093" cy="32347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800" b="0" dirty="0"/>
              <a:t>Detailed report along with the source codes are available from</a:t>
            </a:r>
            <a:endParaRPr lang="fi-FI" sz="1800" b="0" dirty="0"/>
          </a:p>
          <a:p>
            <a:pPr>
              <a:lnSpc>
                <a:spcPct val="90000"/>
              </a:lnSpc>
            </a:pPr>
            <a:r>
              <a:rPr lang="fi-FI" sz="1800" b="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https://github.com/kurokaj/BDA_project</a:t>
            </a:r>
            <a:r>
              <a:rPr lang="fi-FI" sz="1800" b="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fi-FI" sz="1500" smtClean="0"/>
          </a:p>
          <a:p>
            <a:pPr>
              <a:lnSpc>
                <a:spcPct val="90000"/>
              </a:lnSpc>
            </a:pPr>
            <a:endParaRPr lang="fi-FI" sz="1500" dirty="0"/>
          </a:p>
          <a:p>
            <a:pPr>
              <a:lnSpc>
                <a:spcPct val="90000"/>
              </a:lnSpc>
            </a:pPr>
            <a:r>
              <a:rPr lang="fi-FI" sz="2000" dirty="0"/>
              <a:t>Contact information:</a:t>
            </a:r>
          </a:p>
          <a:p>
            <a:pPr>
              <a:lnSpc>
                <a:spcPct val="90000"/>
              </a:lnSpc>
            </a:pPr>
            <a:r>
              <a:rPr lang="fi-FI" sz="1800" b="0" dirty="0"/>
              <a:t>Ales Suchomel 		   – </a:t>
            </a:r>
            <a:r>
              <a:rPr lang="fi-FI" sz="1800" b="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suchoale@fjfi.cvut.cz </a:t>
            </a:r>
            <a:endParaRPr lang="fi-FI" sz="1800" b="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fi-FI" sz="1800" b="0" dirty="0"/>
              <a:t>Jonne Kurokallio 	              – </a:t>
            </a:r>
            <a:r>
              <a:rPr lang="fi-FI" sz="1800" b="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jonne.kurokallio@aalto.fi</a:t>
            </a:r>
            <a:endParaRPr lang="fi-FI" sz="1800" b="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fi-FI" sz="15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10"/>
          </p:nvPr>
        </p:nvSpPr>
        <p:spPr>
          <a:xfrm>
            <a:off x="287338" y="21510"/>
            <a:ext cx="8497093" cy="1153455"/>
          </a:xfrm>
        </p:spPr>
        <p:txBody>
          <a:bodyPr>
            <a:normAutofit/>
          </a:bodyPr>
          <a:lstStyle/>
          <a:p>
            <a:r>
              <a:rPr lang="fi-FI" dirty="0"/>
              <a:t>Further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308037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3FB315D-4ADB-49CF-8E83-FED7F7C9CC3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87338" y="34800"/>
            <a:ext cx="8443968" cy="1041475"/>
          </a:xfrm>
        </p:spPr>
        <p:txBody>
          <a:bodyPr/>
          <a:lstStyle/>
          <a:p>
            <a:r>
              <a:rPr lang="en-US" dirty="0"/>
              <a:t>Appendix – Data</a:t>
            </a:r>
          </a:p>
        </p:txBody>
      </p:sp>
      <p:pic>
        <p:nvPicPr>
          <p:cNvPr id="5" name="Kuva 5">
            <a:extLst>
              <a:ext uri="{FF2B5EF4-FFF2-40B4-BE49-F238E27FC236}">
                <a16:creationId xmlns:a16="http://schemas.microsoft.com/office/drawing/2014/main" id="{C9BAF9ED-EE9C-4286-BB51-27004CE2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239" y="811479"/>
            <a:ext cx="3933825" cy="371475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2ADE54E-CC77-45A8-8A5B-B5D8AEA6D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8" y="1337252"/>
            <a:ext cx="3743604" cy="2468996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D813A54A-07CD-428D-9599-9110FF78C0F5}"/>
              </a:ext>
            </a:extLst>
          </p:cNvPr>
          <p:cNvSpPr txBox="1"/>
          <p:nvPr/>
        </p:nvSpPr>
        <p:spPr>
          <a:xfrm>
            <a:off x="558158" y="3806248"/>
            <a:ext cx="3665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8: Plot of explained ratios of all principal components.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D2F371A2-D97A-4A7A-BBCB-C3D7B77FA0EC}"/>
              </a:ext>
            </a:extLst>
          </p:cNvPr>
          <p:cNvSpPr txBox="1"/>
          <p:nvPr/>
        </p:nvSpPr>
        <p:spPr>
          <a:xfrm>
            <a:off x="4817962" y="4403118"/>
            <a:ext cx="3656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9: Feature description.</a:t>
            </a:r>
          </a:p>
        </p:txBody>
      </p:sp>
    </p:spTree>
    <p:extLst>
      <p:ext uri="{BB962C8B-B14F-4D97-AF65-F5344CB8AC3E}">
        <p14:creationId xmlns:p14="http://schemas.microsoft.com/office/powerpoint/2010/main" val="107685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3DDF193C-F20A-4819-B6A3-2E2499192EE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sz="3600" dirty="0"/>
              <a:t>Appendix </a:t>
            </a:r>
            <a:r>
              <a:rPr lang="en-US" sz="3600" dirty="0"/>
              <a:t>–</a:t>
            </a:r>
            <a:r>
              <a:rPr lang="fi-FI" sz="3600" dirty="0"/>
              <a:t> Data</a:t>
            </a:r>
            <a:endParaRPr lang="en-GB" dirty="0"/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9C95569E-24AF-41A9-AAD5-83608FDB5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559" y="24664"/>
            <a:ext cx="4761782" cy="4823712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DD092E17-9BF8-4D58-BE53-1F2FE60C1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38" y="1430170"/>
            <a:ext cx="3562994" cy="2283159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31559869-CAF2-4E53-9B0F-7235CC6AE37D}"/>
              </a:ext>
            </a:extLst>
          </p:cNvPr>
          <p:cNvSpPr txBox="1"/>
          <p:nvPr/>
        </p:nvSpPr>
        <p:spPr>
          <a:xfrm>
            <a:off x="491674" y="3697892"/>
            <a:ext cx="3665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10: Plot of Andrew curves for both classes (M and B).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B69B8198-C61A-4925-8FCB-BFF6214C5C93}"/>
              </a:ext>
            </a:extLst>
          </p:cNvPr>
          <p:cNvSpPr txBox="1"/>
          <p:nvPr/>
        </p:nvSpPr>
        <p:spPr>
          <a:xfrm>
            <a:off x="4339558" y="4779102"/>
            <a:ext cx="4691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11: Pair-wise scatter plots and relative distributions of all features. Points are colored by diagnosis.</a:t>
            </a:r>
          </a:p>
        </p:txBody>
      </p:sp>
    </p:spTree>
    <p:extLst>
      <p:ext uri="{BB962C8B-B14F-4D97-AF65-F5344CB8AC3E}">
        <p14:creationId xmlns:p14="http://schemas.microsoft.com/office/powerpoint/2010/main" val="399091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CB158CD-CF49-45A8-8A95-B6277FADA50E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Model formulation</a:t>
            </a:r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E45AE31B-AE87-45B7-AE0A-0D86D5B4EDA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8" y="755904"/>
            <a:ext cx="8492897" cy="36819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Bayesian formula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Likelihood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Correlation eq.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Logistic formulation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61641E0E-8DF6-476C-AC1B-E528AD0C1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430" y="2788771"/>
            <a:ext cx="2695951" cy="1190791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7491B3A2-89CF-4689-84D7-08A41E92D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126" y="4056835"/>
            <a:ext cx="3791479" cy="381053"/>
          </a:xfrm>
          <a:prstGeom prst="rect">
            <a:avLst/>
          </a:prstGeom>
        </p:spPr>
      </p:pic>
      <p:pic>
        <p:nvPicPr>
          <p:cNvPr id="7" name="Kuva 5">
            <a:extLst>
              <a:ext uri="{FF2B5EF4-FFF2-40B4-BE49-F238E27FC236}">
                <a16:creationId xmlns:a16="http://schemas.microsoft.com/office/drawing/2014/main" id="{C1844766-F009-4149-A4D5-C97FFE492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431" y="828767"/>
            <a:ext cx="3305175" cy="247650"/>
          </a:xfrm>
          <a:prstGeom prst="rect">
            <a:avLst/>
          </a:prstGeom>
        </p:spPr>
      </p:pic>
      <p:pic>
        <p:nvPicPr>
          <p:cNvPr id="9" name="Kuva 7">
            <a:extLst>
              <a:ext uri="{FF2B5EF4-FFF2-40B4-BE49-F238E27FC236}">
                <a16:creationId xmlns:a16="http://schemas.microsoft.com/office/drawing/2014/main" id="{FAA415A3-00CF-442B-8456-0A95506D3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431" y="1206113"/>
            <a:ext cx="1943100" cy="314325"/>
          </a:xfrm>
          <a:prstGeom prst="rect">
            <a:avLst/>
          </a:prstGeom>
        </p:spPr>
      </p:pic>
      <p:pic>
        <p:nvPicPr>
          <p:cNvPr id="11" name="Kuva 5">
            <a:extLst>
              <a:ext uri="{FF2B5EF4-FFF2-40B4-BE49-F238E27FC236}">
                <a16:creationId xmlns:a16="http://schemas.microsoft.com/office/drawing/2014/main" id="{C1844766-F009-4149-A4D5-C97FFE492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430" y="1716017"/>
            <a:ext cx="330517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8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1">
            <a:extLst>
              <a:ext uri="{FF2B5EF4-FFF2-40B4-BE49-F238E27FC236}">
                <a16:creationId xmlns:a16="http://schemas.microsoft.com/office/drawing/2014/main" id="{4E9B1907-BFC6-43C9-A7DE-01723F067F8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Appendix – Stan code</a:t>
            </a:r>
          </a:p>
          <a:p>
            <a:endParaRPr lang="en-US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A4BDB650-B771-4D9F-A81F-1ECB3067D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804" y="2603925"/>
            <a:ext cx="6096851" cy="2029108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EC5F4920-6DF4-4853-97B6-9DCF1D27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04" y="784650"/>
            <a:ext cx="32480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2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1">
            <a:extLst>
              <a:ext uri="{FF2B5EF4-FFF2-40B4-BE49-F238E27FC236}">
                <a16:creationId xmlns:a16="http://schemas.microsoft.com/office/drawing/2014/main" id="{B06B4A4E-015B-4248-A137-DF43634BA5EE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A69DD079-ED8B-4D8F-AB26-9709C84D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0" y="528225"/>
            <a:ext cx="4267796" cy="1638529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882EF473-AA8B-441E-8073-650AAFAC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310" y="566330"/>
            <a:ext cx="4229690" cy="3200847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0355BF81-9E1C-4DE8-BA1D-E0B964506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28" y="2433654"/>
            <a:ext cx="4696480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8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E164FD1-F618-452F-9A1A-A3FD7DCB3C87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87338" y="34800"/>
            <a:ext cx="5433731" cy="1041475"/>
          </a:xfrm>
        </p:spPr>
        <p:txBody>
          <a:bodyPr/>
          <a:lstStyle/>
          <a:p>
            <a:r>
              <a:rPr lang="en-US" dirty="0"/>
              <a:t>Appendix – Run code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DD86E7DC-7FC2-485E-B063-A2318758E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10" y="1006020"/>
            <a:ext cx="7192379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9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086C60F2-50FA-4106-9A5C-A5993EFD4DD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31772" y="26955"/>
            <a:ext cx="8747491" cy="1016294"/>
          </a:xfrm>
        </p:spPr>
        <p:txBody>
          <a:bodyPr/>
          <a:lstStyle/>
          <a:p>
            <a:r>
              <a:rPr lang="en-GB" sz="3600" dirty="0"/>
              <a:t>Appendix - Posterior predictive check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DF70EC45-C06F-4865-9EBE-A701CBC0E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90" y="783656"/>
            <a:ext cx="3040887" cy="377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4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ADE51406-A7A8-4AA8-8C2E-C6FAA1A38163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 err="1"/>
              <a:t>Introduction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3DE726-7482-48D4-86FA-5CFEB5A9A6A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7" y="1028012"/>
            <a:ext cx="8492897" cy="30494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0" dirty="0" err="1" smtClean="0"/>
              <a:t>Breast</a:t>
            </a:r>
            <a:r>
              <a:rPr lang="fi-FI" sz="2000" b="0" dirty="0" smtClean="0"/>
              <a:t> </a:t>
            </a:r>
            <a:r>
              <a:rPr lang="fi-FI" sz="2000" b="0" dirty="0" err="1" smtClean="0"/>
              <a:t>cancer</a:t>
            </a:r>
            <a:r>
              <a:rPr lang="fi-FI" sz="2000" b="0" dirty="0" smtClean="0"/>
              <a:t> is </a:t>
            </a:r>
            <a:r>
              <a:rPr lang="fi-FI" sz="2000" b="0" dirty="0" err="1" smtClean="0"/>
              <a:t>one</a:t>
            </a:r>
            <a:r>
              <a:rPr lang="fi-FI" sz="2000" b="0" dirty="0" smtClean="0"/>
              <a:t> of </a:t>
            </a:r>
            <a:r>
              <a:rPr lang="fi-FI" sz="2000" b="0" dirty="0" err="1" smtClean="0"/>
              <a:t>the</a:t>
            </a:r>
            <a:r>
              <a:rPr lang="fi-FI" sz="2000" b="0" dirty="0" smtClean="0"/>
              <a:t> </a:t>
            </a:r>
            <a:r>
              <a:rPr lang="fi-FI" sz="2000" b="0" dirty="0" err="1" smtClean="0"/>
              <a:t>most</a:t>
            </a:r>
            <a:r>
              <a:rPr lang="fi-FI" sz="2000" b="0" dirty="0" smtClean="0"/>
              <a:t> </a:t>
            </a:r>
            <a:r>
              <a:rPr lang="fi-FI" sz="2000" b="0" dirty="0" err="1" smtClean="0"/>
              <a:t>commo</a:t>
            </a:r>
            <a:r>
              <a:rPr lang="fi-FI" sz="2000" b="0" dirty="0" err="1" smtClean="0"/>
              <a:t>n</a:t>
            </a:r>
            <a:r>
              <a:rPr lang="fi-FI" sz="2000" b="0" dirty="0" smtClean="0"/>
              <a:t> </a:t>
            </a:r>
            <a:r>
              <a:rPr lang="fi-FI" sz="2000" b="0" dirty="0" err="1" smtClean="0"/>
              <a:t>cancers</a:t>
            </a:r>
            <a:r>
              <a:rPr lang="fi-FI" sz="2000" b="0" dirty="0" smtClean="0"/>
              <a:t> in </a:t>
            </a:r>
            <a:r>
              <a:rPr lang="fi-FI" sz="2000" b="0" dirty="0" err="1" smtClean="0"/>
              <a:t>the</a:t>
            </a:r>
            <a:r>
              <a:rPr lang="fi-FI" sz="2000" b="0" dirty="0" smtClean="0"/>
              <a:t> </a:t>
            </a:r>
            <a:r>
              <a:rPr lang="fi-FI" sz="2000" b="0" dirty="0" err="1" smtClean="0"/>
              <a:t>world</a:t>
            </a:r>
            <a:endParaRPr lang="fi-FI" sz="2000" b="0" dirty="0" smtClean="0"/>
          </a:p>
          <a:p>
            <a:pPr marL="971550" lvl="1" indent="-342900"/>
            <a:r>
              <a:rPr lang="fi-FI" sz="2000" dirty="0" smtClean="0"/>
              <a:t>In Finland </a:t>
            </a:r>
            <a:r>
              <a:rPr lang="fi-FI" sz="2000" dirty="0" err="1" smtClean="0"/>
              <a:t>approx</a:t>
            </a:r>
            <a:r>
              <a:rPr lang="fi-FI" sz="2000" dirty="0" smtClean="0"/>
              <a:t>. </a:t>
            </a:r>
            <a:r>
              <a:rPr lang="fi-FI" sz="2000" dirty="0" smtClean="0"/>
              <a:t>5000 </a:t>
            </a:r>
            <a:r>
              <a:rPr lang="fi-FI" sz="2000" dirty="0" err="1" smtClean="0"/>
              <a:t>women</a:t>
            </a:r>
            <a:r>
              <a:rPr lang="fi-FI" sz="2000" dirty="0" smtClean="0"/>
              <a:t> </a:t>
            </a:r>
            <a:r>
              <a:rPr lang="fi-FI" sz="2000" dirty="0" err="1" smtClean="0"/>
              <a:t>are</a:t>
            </a:r>
            <a:r>
              <a:rPr lang="fi-FI" sz="2000" dirty="0" smtClean="0"/>
              <a:t> </a:t>
            </a:r>
            <a:r>
              <a:rPr lang="fi-FI" sz="2000" dirty="0" err="1" smtClean="0"/>
              <a:t>diagnosed</a:t>
            </a:r>
            <a:r>
              <a:rPr lang="fi-FI" sz="2000" dirty="0" smtClean="0"/>
              <a:t> </a:t>
            </a:r>
            <a:r>
              <a:rPr lang="fi-FI" sz="2000" dirty="0" err="1" smtClean="0"/>
              <a:t>yearly</a:t>
            </a:r>
            <a:endParaRPr lang="fi-FI" sz="2000" dirty="0" smtClean="0"/>
          </a:p>
          <a:p>
            <a:pPr marL="971550" lvl="1" indent="-342900"/>
            <a:r>
              <a:rPr lang="fi-FI" sz="2000" dirty="0" err="1" smtClean="0"/>
              <a:t>Demand</a:t>
            </a:r>
            <a:r>
              <a:rPr lang="fi-FI" sz="2000" dirty="0" smtClean="0"/>
              <a:t> for </a:t>
            </a:r>
            <a:r>
              <a:rPr lang="fi-FI" sz="2000" dirty="0" err="1" smtClean="0"/>
              <a:t>accurate</a:t>
            </a:r>
            <a:r>
              <a:rPr lang="fi-FI" sz="2000" dirty="0" smtClean="0"/>
              <a:t> </a:t>
            </a:r>
            <a:r>
              <a:rPr lang="fi-FI" sz="2000" dirty="0" err="1" smtClean="0"/>
              <a:t>measurements</a:t>
            </a:r>
            <a:r>
              <a:rPr lang="fi-FI" sz="2000" dirty="0" smtClean="0"/>
              <a:t> and </a:t>
            </a:r>
            <a:r>
              <a:rPr lang="fi-FI" sz="2000" dirty="0" err="1" smtClean="0"/>
              <a:t>diagnosis</a:t>
            </a:r>
            <a:r>
              <a:rPr lang="fi-FI" sz="2000" dirty="0" smtClean="0"/>
              <a:t> </a:t>
            </a:r>
            <a:r>
              <a:rPr lang="fi-FI" sz="2000" dirty="0" err="1" smtClean="0"/>
              <a:t>tools</a:t>
            </a:r>
            <a:r>
              <a:rPr lang="fi-FI" sz="2000" dirty="0" smtClean="0"/>
              <a:t> is </a:t>
            </a:r>
            <a:r>
              <a:rPr lang="fi-FI" sz="2000" dirty="0" err="1" smtClean="0"/>
              <a:t>high</a:t>
            </a:r>
            <a:endParaRPr lang="fi-FI" sz="2000" dirty="0"/>
          </a:p>
          <a:p>
            <a:endParaRPr lang="fi-FI" sz="2000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b="0" dirty="0" smtClean="0"/>
              <a:t>In </a:t>
            </a:r>
            <a:r>
              <a:rPr lang="fi-FI" sz="2000" b="0" dirty="0" err="1" smtClean="0"/>
              <a:t>this</a:t>
            </a:r>
            <a:r>
              <a:rPr lang="fi-FI" sz="2000" b="0" dirty="0" smtClean="0"/>
              <a:t> </a:t>
            </a:r>
            <a:r>
              <a:rPr lang="fi-FI" sz="2000" b="0" dirty="0" err="1" smtClean="0"/>
              <a:t>project</a:t>
            </a:r>
            <a:r>
              <a:rPr lang="fi-FI" sz="2000" b="0" dirty="0" smtClean="0"/>
              <a:t> </a:t>
            </a:r>
            <a:r>
              <a:rPr lang="fi-FI" sz="2000" b="0" dirty="0" err="1" smtClean="0"/>
              <a:t>we</a:t>
            </a:r>
            <a:r>
              <a:rPr lang="fi-FI" sz="2000" b="0" dirty="0" smtClean="0"/>
              <a:t> </a:t>
            </a:r>
            <a:r>
              <a:rPr lang="fi-FI" sz="2000" b="0" dirty="0" err="1" smtClean="0"/>
              <a:t>present</a:t>
            </a:r>
            <a:r>
              <a:rPr lang="fi-FI" sz="2000" b="0" dirty="0" smtClean="0"/>
              <a:t> </a:t>
            </a:r>
            <a:r>
              <a:rPr lang="fi-FI" sz="2000" b="0" dirty="0" err="1" smtClean="0"/>
              <a:t>multiple</a:t>
            </a:r>
            <a:r>
              <a:rPr lang="fi-FI" sz="2000" b="0" dirty="0" smtClean="0"/>
              <a:t> </a:t>
            </a:r>
            <a:r>
              <a:rPr lang="fi-FI" sz="2000" b="0" dirty="0" err="1" smtClean="0"/>
              <a:t>logistic</a:t>
            </a:r>
            <a:r>
              <a:rPr lang="fi-FI" sz="2000" b="0" dirty="0" smtClean="0"/>
              <a:t> </a:t>
            </a:r>
            <a:r>
              <a:rPr lang="fi-FI" sz="2000" b="0" dirty="0" err="1" smtClean="0"/>
              <a:t>models</a:t>
            </a:r>
            <a:r>
              <a:rPr lang="fi-FI" sz="2000" b="0" dirty="0" smtClean="0"/>
              <a:t> to </a:t>
            </a:r>
            <a:r>
              <a:rPr lang="fi-FI" sz="2000" b="0" dirty="0" err="1" smtClean="0"/>
              <a:t>tackle</a:t>
            </a:r>
            <a:r>
              <a:rPr lang="fi-FI" sz="2000" b="0" dirty="0" smtClean="0"/>
              <a:t> </a:t>
            </a:r>
            <a:r>
              <a:rPr lang="fi-FI" sz="2000" b="0" dirty="0" err="1" smtClean="0"/>
              <a:t>binary</a:t>
            </a:r>
            <a:r>
              <a:rPr lang="fi-FI" sz="2000" b="0" dirty="0" smtClean="0"/>
              <a:t> </a:t>
            </a:r>
            <a:r>
              <a:rPr lang="fi-FI" sz="2000" b="0" dirty="0" err="1" smtClean="0"/>
              <a:t>breast</a:t>
            </a:r>
            <a:r>
              <a:rPr lang="fi-FI" sz="2000" b="0" dirty="0" smtClean="0"/>
              <a:t> </a:t>
            </a:r>
            <a:r>
              <a:rPr lang="fi-FI" sz="2000" b="0" dirty="0" err="1" smtClean="0"/>
              <a:t>cancer</a:t>
            </a:r>
            <a:r>
              <a:rPr lang="fi-FI" sz="2000" b="0" dirty="0" smtClean="0"/>
              <a:t> </a:t>
            </a:r>
            <a:r>
              <a:rPr lang="fi-FI" sz="2000" b="0" dirty="0" err="1" smtClean="0"/>
              <a:t>classification</a:t>
            </a:r>
            <a:r>
              <a:rPr lang="fi-FI" sz="2000" b="0" dirty="0" smtClean="0"/>
              <a:t> </a:t>
            </a:r>
            <a:r>
              <a:rPr lang="fi-FI" sz="2000" b="0" dirty="0" err="1" smtClean="0"/>
              <a:t>task</a:t>
            </a:r>
            <a:r>
              <a:rPr lang="fi-FI" sz="2000" b="0" dirty="0" smtClean="0"/>
              <a:t>. </a:t>
            </a:r>
            <a:endParaRPr lang="fi-FI" sz="2000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dirty="0" smtClean="0"/>
              <a:t>Models are compared </a:t>
            </a:r>
            <a:r>
              <a:rPr lang="en-GB" sz="2000" b="0" dirty="0"/>
              <a:t>using leave-one-out cross-validation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dirty="0"/>
              <a:t>Predictive performance was evaluated on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65547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1">
            <a:extLst>
              <a:ext uri="{FF2B5EF4-FFF2-40B4-BE49-F238E27FC236}">
                <a16:creationId xmlns:a16="http://schemas.microsoft.com/office/drawing/2014/main" id="{B9232954-8999-45B7-84E1-5182CF07608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87339" y="26955"/>
            <a:ext cx="8497093" cy="1016294"/>
          </a:xfrm>
        </p:spPr>
        <p:txBody>
          <a:bodyPr/>
          <a:lstStyle/>
          <a:p>
            <a:r>
              <a:rPr lang="fi-FI" dirty="0"/>
              <a:t>Breast cancer Wisconsin dataset</a:t>
            </a:r>
            <a:endParaRPr lang="en-GB" dirty="0"/>
          </a:p>
          <a:p>
            <a:endParaRPr lang="en-US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E8DB199-772E-47C5-AEC0-64E3549A9EA8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87339" y="1043249"/>
            <a:ext cx="4150122" cy="29362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General:</a:t>
            </a:r>
          </a:p>
          <a:p>
            <a:r>
              <a:rPr lang="en-US" sz="2000" b="0" dirty="0"/>
              <a:t>Available from UCI and </a:t>
            </a:r>
            <a:r>
              <a:rPr lang="en-US" sz="2000" b="0" dirty="0" err="1"/>
              <a:t>kaggle</a:t>
            </a:r>
            <a:endParaRPr lang="en-US" sz="2000" b="0" dirty="0"/>
          </a:p>
          <a:p>
            <a:r>
              <a:rPr lang="en-US" sz="2000" b="0" dirty="0"/>
              <a:t>Relatively widely used for binary classification</a:t>
            </a:r>
          </a:p>
          <a:p>
            <a:pPr lvl="1"/>
            <a:r>
              <a:rPr lang="en-US" sz="2000" dirty="0"/>
              <a:t>R</a:t>
            </a:r>
            <a:r>
              <a:rPr lang="en-US" sz="2000" b="0" dirty="0"/>
              <a:t>esulting accuracy often &gt; 95</a:t>
            </a:r>
          </a:p>
          <a:p>
            <a:pPr lvl="1"/>
            <a:r>
              <a:rPr lang="en-US" sz="2000" dirty="0"/>
              <a:t>N</a:t>
            </a:r>
            <a:r>
              <a:rPr lang="en-US" sz="2000" b="0" dirty="0"/>
              <a:t>ot aware of any previous use of </a:t>
            </a:r>
            <a:r>
              <a:rPr lang="en-US" sz="2000" dirty="0"/>
              <a:t>B</a:t>
            </a:r>
            <a:r>
              <a:rPr lang="en-US" sz="2000" b="0" dirty="0"/>
              <a:t>ayesian methods</a:t>
            </a:r>
          </a:p>
          <a:p>
            <a:endParaRPr lang="en-US" b="0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85CFE6C-E06E-4AA6-A829-896909CBCC6C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4705748" y="1043249"/>
            <a:ext cx="4078684" cy="2936212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Characteristics:</a:t>
            </a:r>
          </a:p>
          <a:p>
            <a:r>
              <a:rPr lang="en-GB" sz="2000" b="0" dirty="0"/>
              <a:t>569 measurements of fine needle aspiration extractions</a:t>
            </a:r>
            <a:endParaRPr lang="fi-FI" sz="2000" b="0" dirty="0"/>
          </a:p>
          <a:p>
            <a:r>
              <a:rPr lang="fi-FI" sz="2000" b="0" dirty="0"/>
              <a:t>10 numerical features </a:t>
            </a:r>
            <a:r>
              <a:rPr lang="en-US" sz="2000" b="0" dirty="0"/>
              <a:t>describing the tumor’s shape and size</a:t>
            </a:r>
          </a:p>
          <a:p>
            <a:r>
              <a:rPr lang="en-US" sz="2000" b="0" dirty="0"/>
              <a:t>2 diagnosis malignant (212) and benign (357)</a:t>
            </a:r>
            <a:endParaRPr lang="fi-FI" sz="2000" b="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9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7071E864-6145-4D9B-8D4B-7A05D40F4DE4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Models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894C9B51-83EA-4688-8A77-7F9024EFDA41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880" y="891278"/>
            <a:ext cx="4279120" cy="3360944"/>
          </a:xfrm>
        </p:spPr>
        <p:txBody>
          <a:bodyPr/>
          <a:lstStyle/>
          <a:p>
            <a:pPr marL="0" indent="0">
              <a:buNone/>
            </a:pPr>
            <a:r>
              <a:rPr lang="fi-FI" sz="2400" dirty="0"/>
              <a:t>Base models:</a:t>
            </a:r>
          </a:p>
          <a:p>
            <a:r>
              <a:rPr lang="fi-FI" sz="1800" b="0" dirty="0"/>
              <a:t>Bayesian logistic regression</a:t>
            </a:r>
          </a:p>
          <a:p>
            <a:pPr lvl="1"/>
            <a:r>
              <a:rPr lang="fi-FI" sz="1800" b="0" dirty="0"/>
              <a:t>Linear </a:t>
            </a:r>
            <a:r>
              <a:rPr lang="en-GB" sz="1800" b="0" dirty="0"/>
              <a:t>correlation between features and predictions</a:t>
            </a:r>
          </a:p>
          <a:p>
            <a:pPr lvl="1"/>
            <a:r>
              <a:rPr lang="fi-FI" sz="1800" b="0" dirty="0"/>
              <a:t>Binarized by Bernoulli</a:t>
            </a:r>
          </a:p>
          <a:p>
            <a:r>
              <a:rPr lang="fi-FI" sz="1800" b="0" dirty="0"/>
              <a:t>Differ by priors and number of parameters (data features)</a:t>
            </a:r>
          </a:p>
          <a:p>
            <a:endParaRPr lang="fi-FI" sz="2000" b="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19" y="2297966"/>
            <a:ext cx="3866477" cy="2502782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E64B8D46-3AAF-4099-88B6-0E1BBA24E4D8}"/>
              </a:ext>
            </a:extLst>
          </p:cNvPr>
          <p:cNvSpPr txBox="1"/>
          <p:nvPr/>
        </p:nvSpPr>
        <p:spPr>
          <a:xfrm>
            <a:off x="4859221" y="4800748"/>
            <a:ext cx="3967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2: Plot of tested prior distributions (Normal, Cauchy, Student’s).</a:t>
            </a:r>
          </a:p>
        </p:txBody>
      </p:sp>
      <p:sp>
        <p:nvSpPr>
          <p:cNvPr id="13" name="Zástupný text 3">
            <a:extLst>
              <a:ext uri="{FF2B5EF4-FFF2-40B4-BE49-F238E27FC236}">
                <a16:creationId xmlns:a16="http://schemas.microsoft.com/office/drawing/2014/main" id="{4A391653-EF66-4245-AA9B-D7AB4DAC1C58}"/>
              </a:ext>
            </a:extLst>
          </p:cNvPr>
          <p:cNvSpPr txBox="1">
            <a:spLocks/>
          </p:cNvSpPr>
          <p:nvPr/>
        </p:nvSpPr>
        <p:spPr>
          <a:xfrm>
            <a:off x="4859221" y="872745"/>
            <a:ext cx="4078684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1762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Priors:</a:t>
            </a:r>
          </a:p>
          <a:p>
            <a:r>
              <a:rPr lang="en-US" sz="1800" b="0" dirty="0"/>
              <a:t>Weakly informative</a:t>
            </a:r>
          </a:p>
          <a:p>
            <a:r>
              <a:rPr lang="en-US" sz="1800" b="0" dirty="0"/>
              <a:t>Different scales tested but always centered to zero</a:t>
            </a:r>
            <a:endParaRPr lang="fi-FI" sz="1800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154002E6-9010-4040-8276-30A8A5B87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92" y="3294535"/>
            <a:ext cx="3962953" cy="1028844"/>
          </a:xfrm>
          <a:prstGeom prst="rect">
            <a:avLst/>
          </a:prstGeom>
        </p:spPr>
      </p:pic>
      <p:sp>
        <p:nvSpPr>
          <p:cNvPr id="19" name="TextovéPole 18">
            <a:extLst>
              <a:ext uri="{FF2B5EF4-FFF2-40B4-BE49-F238E27FC236}">
                <a16:creationId xmlns:a16="http://schemas.microsoft.com/office/drawing/2014/main" id="{641625A4-B009-44DE-9CEF-16BC3F9B5BBD}"/>
              </a:ext>
            </a:extLst>
          </p:cNvPr>
          <p:cNvSpPr txBox="1"/>
          <p:nvPr/>
        </p:nvSpPr>
        <p:spPr>
          <a:xfrm>
            <a:off x="338935" y="4252222"/>
            <a:ext cx="3967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1: Stan code for logistic regression with Normal priors.</a:t>
            </a:r>
          </a:p>
        </p:txBody>
      </p:sp>
    </p:spTree>
    <p:extLst>
      <p:ext uri="{BB962C8B-B14F-4D97-AF65-F5344CB8AC3E}">
        <p14:creationId xmlns:p14="http://schemas.microsoft.com/office/powerpoint/2010/main" val="21183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1">
            <a:extLst>
              <a:ext uri="{FF2B5EF4-FFF2-40B4-BE49-F238E27FC236}">
                <a16:creationId xmlns:a16="http://schemas.microsoft.com/office/drawing/2014/main" id="{2AD3AA6A-ED45-4B00-8636-B9C80E961A66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Data processing pipeline</a:t>
            </a:r>
          </a:p>
          <a:p>
            <a:endParaRPr lang="en-US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10E7A87-E358-4506-A5E0-417078DBFFC1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7" y="886584"/>
            <a:ext cx="8492897" cy="360173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Data preprocessing </a:t>
            </a:r>
            <a:r>
              <a:rPr lang="en-US" sz="1400" b="0" dirty="0">
                <a:solidFill>
                  <a:schemeClr val="accent3"/>
                </a:solidFill>
              </a:rPr>
              <a:t>(standardization, feature selection, PCA)</a:t>
            </a:r>
            <a:r>
              <a:rPr lang="en-US" sz="1200" b="0" dirty="0"/>
              <a:t>	</a:t>
            </a:r>
          </a:p>
          <a:p>
            <a:pPr lvl="1" indent="0">
              <a:buNone/>
            </a:pPr>
            <a:r>
              <a:rPr lang="en-US" sz="1400" b="0" dirty="0"/>
              <a:t>set of 6 different datasets (Origin, Stand, Custom-5, PCA-all, PCA-6, PCA-3)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Data splitting </a:t>
            </a:r>
            <a:r>
              <a:rPr lang="en-US" sz="1400" b="0" dirty="0">
                <a:solidFill>
                  <a:schemeClr val="accent3"/>
                </a:solidFill>
              </a:rPr>
              <a:t>(setting apart 20 percent of points for final evaluation)</a:t>
            </a:r>
          </a:p>
          <a:p>
            <a:pPr lvl="1" indent="0">
              <a:buNone/>
            </a:pPr>
            <a:r>
              <a:rPr lang="en-US" sz="1400" b="0" dirty="0"/>
              <a:t>train and test sets of the prepared datasets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Stan model compilation </a:t>
            </a:r>
            <a:r>
              <a:rPr lang="en-US" sz="1400" b="0" dirty="0">
                <a:solidFill>
                  <a:schemeClr val="accent3"/>
                </a:solidFill>
              </a:rPr>
              <a:t>(classifiers differentiated by priors, flexible regarding feature counts)</a:t>
            </a:r>
          </a:p>
          <a:p>
            <a:pPr lvl="1" indent="0">
              <a:buNone/>
            </a:pPr>
            <a:r>
              <a:rPr lang="en-US" sz="1400" b="0" dirty="0"/>
              <a:t>set of 3 interchangeable </a:t>
            </a:r>
            <a:r>
              <a:rPr lang="en-US" sz="1400" b="0" dirty="0" err="1"/>
              <a:t>StanModel</a:t>
            </a:r>
            <a:r>
              <a:rPr lang="en-US" sz="1400" b="0" dirty="0"/>
              <a:t> objects (Normal, Student-T, Cauchy)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Default sampling </a:t>
            </a:r>
            <a:r>
              <a:rPr lang="en-US" sz="1400" b="0" dirty="0">
                <a:solidFill>
                  <a:schemeClr val="accent3"/>
                </a:solidFill>
              </a:rPr>
              <a:t>(all combinations of models with train datasets</a:t>
            </a:r>
            <a:r>
              <a:rPr lang="en-US" sz="1800" b="0" dirty="0">
                <a:solidFill>
                  <a:schemeClr val="accent3"/>
                </a:solidFill>
              </a:rPr>
              <a:t>) </a:t>
            </a:r>
          </a:p>
          <a:p>
            <a:pPr lvl="1" indent="0">
              <a:buNone/>
            </a:pPr>
            <a:r>
              <a:rPr lang="en-US" sz="1400" b="0" dirty="0"/>
              <a:t>many warnings (divergences, </a:t>
            </a:r>
            <a:r>
              <a:rPr lang="en-US" sz="1400" dirty="0" err="1"/>
              <a:t>R</a:t>
            </a:r>
            <a:r>
              <a:rPr lang="en-US" sz="1400" b="0" dirty="0" err="1"/>
              <a:t>hat</a:t>
            </a:r>
            <a:r>
              <a:rPr lang="en-US" sz="1400" b="0" dirty="0"/>
              <a:t> &gt; 1.1, khat &gt; 0.7, tree depth saturation)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Tuning stan options </a:t>
            </a:r>
            <a:r>
              <a:rPr lang="en-US" sz="1400" b="0" dirty="0">
                <a:solidFill>
                  <a:schemeClr val="accent3"/>
                </a:solidFill>
              </a:rPr>
              <a:t>(finally setting </a:t>
            </a:r>
            <a:r>
              <a:rPr lang="en-US" sz="1400" b="0" dirty="0" err="1">
                <a:solidFill>
                  <a:schemeClr val="accent3"/>
                </a:solidFill>
              </a:rPr>
              <a:t>max_treedepth</a:t>
            </a:r>
            <a:r>
              <a:rPr lang="en-US" sz="1400" b="0" dirty="0">
                <a:solidFill>
                  <a:schemeClr val="accent3"/>
                </a:solidFill>
              </a:rPr>
              <a:t> = 15, </a:t>
            </a:r>
            <a:r>
              <a:rPr lang="en-US" sz="1400" b="0" dirty="0" err="1">
                <a:solidFill>
                  <a:schemeClr val="accent3"/>
                </a:solidFill>
              </a:rPr>
              <a:t>iter_count</a:t>
            </a:r>
            <a:r>
              <a:rPr lang="en-US" sz="1400" b="0" dirty="0">
                <a:solidFill>
                  <a:schemeClr val="accent3"/>
                </a:solidFill>
              </a:rPr>
              <a:t> = 2200, rest to default)</a:t>
            </a:r>
          </a:p>
          <a:p>
            <a:pPr lvl="1" indent="0">
              <a:buNone/>
            </a:pPr>
            <a:r>
              <a:rPr lang="en-US" sz="1400" dirty="0"/>
              <a:t>o</a:t>
            </a:r>
            <a:r>
              <a:rPr lang="en-US" sz="1400" b="0" dirty="0"/>
              <a:t>nly few warnings regarding khat &gt; 0.7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Generating posterior draws </a:t>
            </a:r>
            <a:r>
              <a:rPr lang="en-US" sz="1400" b="0" dirty="0">
                <a:solidFill>
                  <a:schemeClr val="accent3"/>
                </a:solidFill>
              </a:rPr>
              <a:t>(all combinations of models with both test and train datasets)</a:t>
            </a:r>
          </a:p>
          <a:p>
            <a:pPr lvl="1" indent="0">
              <a:buNone/>
            </a:pPr>
            <a:r>
              <a:rPr lang="en-US" sz="1400" dirty="0"/>
              <a:t>s</a:t>
            </a:r>
            <a:r>
              <a:rPr lang="en-US" sz="1400" b="0" dirty="0"/>
              <a:t>et of 18 </a:t>
            </a:r>
            <a:r>
              <a:rPr lang="en-US" sz="1400" dirty="0"/>
              <a:t>StanFit4Model </a:t>
            </a:r>
            <a:r>
              <a:rPr lang="en-US" sz="1400" b="0" dirty="0"/>
              <a:t>objects</a:t>
            </a:r>
            <a:r>
              <a:rPr lang="en-US" sz="1400" dirty="0"/>
              <a:t> with point-wise log-likelihoods and predicted labels for both splits</a:t>
            </a:r>
          </a:p>
          <a:p>
            <a:r>
              <a:rPr lang="en-US" b="0" dirty="0"/>
              <a:t/>
            </a:r>
            <a:br>
              <a:rPr lang="en-US" b="0" dirty="0"/>
            </a:br>
            <a:r>
              <a:rPr lang="en-US" b="0" dirty="0"/>
              <a:t>  </a:t>
            </a:r>
          </a:p>
          <a:p>
            <a:endParaRPr lang="en-US" dirty="0"/>
          </a:p>
        </p:txBody>
      </p:sp>
      <p:sp>
        <p:nvSpPr>
          <p:cNvPr id="4" name="Šipka: doprava 3">
            <a:extLst>
              <a:ext uri="{FF2B5EF4-FFF2-40B4-BE49-F238E27FC236}">
                <a16:creationId xmlns:a16="http://schemas.microsoft.com/office/drawing/2014/main" id="{3ADF8264-493C-4328-8D15-93D5342D3902}"/>
              </a:ext>
            </a:extLst>
          </p:cNvPr>
          <p:cNvSpPr/>
          <p:nvPr/>
        </p:nvSpPr>
        <p:spPr>
          <a:xfrm>
            <a:off x="490758" y="1208931"/>
            <a:ext cx="343948" cy="1937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" name="Šipka: doprava 4">
            <a:extLst>
              <a:ext uri="{FF2B5EF4-FFF2-40B4-BE49-F238E27FC236}">
                <a16:creationId xmlns:a16="http://schemas.microsoft.com/office/drawing/2014/main" id="{51D04324-F703-4F02-B63C-ADC75D7C6FC7}"/>
              </a:ext>
            </a:extLst>
          </p:cNvPr>
          <p:cNvSpPr/>
          <p:nvPr/>
        </p:nvSpPr>
        <p:spPr>
          <a:xfrm>
            <a:off x="490758" y="1843732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" name="Šipka: doprava 5">
            <a:extLst>
              <a:ext uri="{FF2B5EF4-FFF2-40B4-BE49-F238E27FC236}">
                <a16:creationId xmlns:a16="http://schemas.microsoft.com/office/drawing/2014/main" id="{4342037D-4290-495B-859A-B0E4B61213AD}"/>
              </a:ext>
            </a:extLst>
          </p:cNvPr>
          <p:cNvSpPr/>
          <p:nvPr/>
        </p:nvSpPr>
        <p:spPr>
          <a:xfrm>
            <a:off x="490758" y="2456159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Šipka: doprava 6">
            <a:extLst>
              <a:ext uri="{FF2B5EF4-FFF2-40B4-BE49-F238E27FC236}">
                <a16:creationId xmlns:a16="http://schemas.microsoft.com/office/drawing/2014/main" id="{1C4D86E4-CA21-4AE9-8D2E-F20C36889BD8}"/>
              </a:ext>
            </a:extLst>
          </p:cNvPr>
          <p:cNvSpPr/>
          <p:nvPr/>
        </p:nvSpPr>
        <p:spPr>
          <a:xfrm>
            <a:off x="490758" y="3068586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" name="Šipka: doprava 7">
            <a:extLst>
              <a:ext uri="{FF2B5EF4-FFF2-40B4-BE49-F238E27FC236}">
                <a16:creationId xmlns:a16="http://schemas.microsoft.com/office/drawing/2014/main" id="{F5447779-E005-4873-97E6-4A2E98E4DF1C}"/>
              </a:ext>
            </a:extLst>
          </p:cNvPr>
          <p:cNvSpPr/>
          <p:nvPr/>
        </p:nvSpPr>
        <p:spPr>
          <a:xfrm>
            <a:off x="471184" y="3681013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Šipka: doprava 8">
            <a:extLst>
              <a:ext uri="{FF2B5EF4-FFF2-40B4-BE49-F238E27FC236}">
                <a16:creationId xmlns:a16="http://schemas.microsoft.com/office/drawing/2014/main" id="{A30AD609-0F5B-4B1F-85E1-7AB8EEAC77A9}"/>
              </a:ext>
            </a:extLst>
          </p:cNvPr>
          <p:cNvSpPr/>
          <p:nvPr/>
        </p:nvSpPr>
        <p:spPr>
          <a:xfrm>
            <a:off x="483011" y="4291049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6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B4AFC390-9F26-45FC-9F6C-11B093CDFD28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Comparison and sensitivity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7D6B0AEE-95F4-49D5-9240-9709C305DFB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344155" y="1089474"/>
            <a:ext cx="8019174" cy="2936212"/>
          </a:xfrm>
        </p:spPr>
        <p:txBody>
          <a:bodyPr/>
          <a:lstStyle/>
          <a:p>
            <a:pPr marL="0" indent="0">
              <a:buNone/>
            </a:pPr>
            <a:r>
              <a:rPr lang="en-US" sz="1600" b="0" dirty="0"/>
              <a:t>No significant differences in scores (</a:t>
            </a:r>
            <a:r>
              <a:rPr lang="en-US" sz="1600" b="0" dirty="0" err="1"/>
              <a:t>elpd</a:t>
            </a:r>
            <a:r>
              <a:rPr lang="en-US" sz="1600" b="0" dirty="0"/>
              <a:t>, accuracy) for most dataset-prior combinations.</a:t>
            </a:r>
          </a:p>
          <a:p>
            <a:pPr marL="0" indent="0">
              <a:buNone/>
            </a:pPr>
            <a:r>
              <a:rPr lang="en-US" sz="1600" b="0" dirty="0"/>
              <a:t> 	  </a:t>
            </a:r>
            <a:r>
              <a:rPr lang="en-US" sz="1400" dirty="0"/>
              <a:t>The classification is robust to changes in priors and preprocessing.</a:t>
            </a:r>
          </a:p>
          <a:p>
            <a:pPr marL="0" indent="0">
              <a:buNone/>
            </a:pPr>
            <a:r>
              <a:rPr lang="en-US" sz="1600" dirty="0"/>
              <a:t>Other findings:</a:t>
            </a:r>
          </a:p>
          <a:p>
            <a:r>
              <a:rPr lang="en-US" sz="1400" b="0" dirty="0"/>
              <a:t>both train and test accuracies </a:t>
            </a:r>
            <a:br>
              <a:rPr lang="en-US" sz="1400" b="0" dirty="0"/>
            </a:br>
            <a:r>
              <a:rPr lang="en-US" sz="1400" b="0" dirty="0"/>
              <a:t>are consistently around 0.91</a:t>
            </a:r>
          </a:p>
          <a:p>
            <a:r>
              <a:rPr lang="en-US" sz="1400" b="0" dirty="0"/>
              <a:t>most of </a:t>
            </a:r>
            <a:r>
              <a:rPr lang="en-US" sz="1400" b="0" dirty="0" err="1"/>
              <a:t>elpd</a:t>
            </a:r>
            <a:r>
              <a:rPr lang="en-US" sz="1400" b="0" dirty="0"/>
              <a:t> values (‘loo’ column) </a:t>
            </a:r>
            <a:br>
              <a:rPr lang="en-US" sz="1400" b="0" dirty="0"/>
            </a:br>
            <a:r>
              <a:rPr lang="en-US" sz="1400" b="0" dirty="0"/>
              <a:t>differ only insignificantly</a:t>
            </a:r>
          </a:p>
          <a:p>
            <a:r>
              <a:rPr lang="en-US" sz="1400" b="0" dirty="0"/>
              <a:t>standardization is necessary</a:t>
            </a:r>
          </a:p>
          <a:p>
            <a:r>
              <a:rPr lang="en-US" sz="1400" b="0" dirty="0"/>
              <a:t>5 features are enough</a:t>
            </a:r>
          </a:p>
          <a:p>
            <a:r>
              <a:rPr lang="en-US" sz="1400" b="0" dirty="0"/>
              <a:t>warnings are not fully eliminated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700A68E-2F82-4F5D-A69A-FC7CB4292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076" y="1827533"/>
            <a:ext cx="5370409" cy="2643766"/>
          </a:xfrm>
          <a:prstGeom prst="rect">
            <a:avLst/>
          </a:prstGeom>
        </p:spPr>
      </p:pic>
      <p:sp>
        <p:nvSpPr>
          <p:cNvPr id="9" name="Šipka: doprava 8">
            <a:extLst>
              <a:ext uri="{FF2B5EF4-FFF2-40B4-BE49-F238E27FC236}">
                <a16:creationId xmlns:a16="http://schemas.microsoft.com/office/drawing/2014/main" id="{15D9A054-9679-428A-ADF1-571729FFE960}"/>
              </a:ext>
            </a:extLst>
          </p:cNvPr>
          <p:cNvSpPr/>
          <p:nvPr/>
        </p:nvSpPr>
        <p:spPr>
          <a:xfrm>
            <a:off x="665514" y="1440859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10731ED6-5500-4755-91BF-B48843C7DB1F}"/>
              </a:ext>
            </a:extLst>
          </p:cNvPr>
          <p:cNvSpPr txBox="1"/>
          <p:nvPr/>
        </p:nvSpPr>
        <p:spPr>
          <a:xfrm>
            <a:off x="3556392" y="4510104"/>
            <a:ext cx="537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3: Table comparing scores reached by sampling all combinations of priors and datasets. 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F8F8E7F5-0B95-4849-B9B0-B35858EBFE6B}"/>
              </a:ext>
            </a:extLst>
          </p:cNvPr>
          <p:cNvSpPr txBox="1"/>
          <p:nvPr/>
        </p:nvSpPr>
        <p:spPr>
          <a:xfrm>
            <a:off x="3943847" y="1792429"/>
            <a:ext cx="1025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dataset + prior</a:t>
            </a:r>
          </a:p>
        </p:txBody>
      </p:sp>
    </p:spTree>
    <p:extLst>
      <p:ext uri="{BB962C8B-B14F-4D97-AF65-F5344CB8AC3E}">
        <p14:creationId xmlns:p14="http://schemas.microsoft.com/office/powerpoint/2010/main" val="69600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1">
            <a:extLst>
              <a:ext uri="{FF2B5EF4-FFF2-40B4-BE49-F238E27FC236}">
                <a16:creationId xmlns:a16="http://schemas.microsoft.com/office/drawing/2014/main" id="{D97C0E1E-9E8F-4810-A4DF-8763A608554E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Detailed characteristics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E1D404CB-5389-4835-8BCF-C672E90E0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80" y="1428750"/>
            <a:ext cx="5553075" cy="2286000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C317043B-F4F5-4641-9F78-8E6C472D7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786" y="1565375"/>
            <a:ext cx="3208962" cy="2155916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092C4C36-06B5-40A7-B4D4-EC4F9FE34B82}"/>
              </a:ext>
            </a:extLst>
          </p:cNvPr>
          <p:cNvSpPr txBox="1"/>
          <p:nvPr/>
        </p:nvSpPr>
        <p:spPr>
          <a:xfrm>
            <a:off x="311145" y="3714749"/>
            <a:ext cx="5370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4: Table summarizing the resulting statistics and diagnostics of the Normal-prior model parameters trained on the PCA-6 dataset.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5E92EE26-041C-4FE7-A62A-78BE21A8B99F}"/>
              </a:ext>
            </a:extLst>
          </p:cNvPr>
          <p:cNvSpPr txBox="1"/>
          <p:nvPr/>
        </p:nvSpPr>
        <p:spPr>
          <a:xfrm>
            <a:off x="5898786" y="3714750"/>
            <a:ext cx="2991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5: Scatter plot of khat diagnostics of the Normal-prior model trained on the PCA-6 dataset. 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1AAA1221-2A33-4883-9B3F-119B0A258097}"/>
              </a:ext>
            </a:extLst>
          </p:cNvPr>
          <p:cNvSpPr txBox="1"/>
          <p:nvPr/>
        </p:nvSpPr>
        <p:spPr>
          <a:xfrm>
            <a:off x="617806" y="689458"/>
            <a:ext cx="7263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of logit classifier with Normal prior trained on the first 6 PCs (PCA-6 + Normal).</a:t>
            </a:r>
          </a:p>
        </p:txBody>
      </p: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3495BB42-B2E2-4064-8C8D-6591AD646DDB}"/>
              </a:ext>
            </a:extLst>
          </p:cNvPr>
          <p:cNvCxnSpPr>
            <a:cxnSpLocks/>
          </p:cNvCxnSpPr>
          <p:nvPr/>
        </p:nvCxnSpPr>
        <p:spPr>
          <a:xfrm flipH="1">
            <a:off x="7817980" y="1341690"/>
            <a:ext cx="88302" cy="22368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99EC2636-255C-4780-B5EA-43CCDF91F75B}"/>
              </a:ext>
            </a:extLst>
          </p:cNvPr>
          <p:cNvSpPr txBox="1"/>
          <p:nvPr/>
        </p:nvSpPr>
        <p:spPr>
          <a:xfrm>
            <a:off x="7032315" y="1074755"/>
            <a:ext cx="19832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Often cause warnings</a:t>
            </a:r>
          </a:p>
        </p:txBody>
      </p: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E43E964B-7FB7-40A2-98F3-9AE13CF54C30}"/>
              </a:ext>
            </a:extLst>
          </p:cNvPr>
          <p:cNvCxnSpPr>
            <a:cxnSpLocks/>
          </p:cNvCxnSpPr>
          <p:nvPr/>
        </p:nvCxnSpPr>
        <p:spPr>
          <a:xfrm>
            <a:off x="8246692" y="1341690"/>
            <a:ext cx="228324" cy="290557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66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3F04C0BC-746E-45F3-A9FE-123BEBAEC1DF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Predictive performance</a:t>
            </a:r>
            <a:endParaRPr lang="en-GB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F1ACEFA-971E-4EE2-A1B8-CC7D9F0C8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317" y="1190682"/>
            <a:ext cx="3286125" cy="2819400"/>
          </a:xfrm>
          <a:prstGeom prst="rect">
            <a:avLst/>
          </a:prstGeom>
        </p:spPr>
      </p:pic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6F4D6DCA-9FFF-4FF7-9BF6-50F9A9DDF2AC}"/>
              </a:ext>
            </a:extLst>
          </p:cNvPr>
          <p:cNvCxnSpPr>
            <a:cxnSpLocks/>
          </p:cNvCxnSpPr>
          <p:nvPr/>
        </p:nvCxnSpPr>
        <p:spPr>
          <a:xfrm flipV="1">
            <a:off x="4469450" y="3076090"/>
            <a:ext cx="1532554" cy="709697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ovéPole 9">
            <a:extLst>
              <a:ext uri="{FF2B5EF4-FFF2-40B4-BE49-F238E27FC236}">
                <a16:creationId xmlns:a16="http://schemas.microsoft.com/office/drawing/2014/main" id="{BE9693F9-F11C-4100-9472-031E035A25E1}"/>
              </a:ext>
            </a:extLst>
          </p:cNvPr>
          <p:cNvSpPr txBox="1"/>
          <p:nvPr/>
        </p:nvSpPr>
        <p:spPr>
          <a:xfrm>
            <a:off x="550863" y="3784501"/>
            <a:ext cx="43300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10 % of malignant tumors uncaught is a problem...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324D11D1-1F7C-432C-8236-8D8CBCFEC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38" y="1340962"/>
            <a:ext cx="4114800" cy="1390650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2CB13642-98DE-4DB9-987F-D60185E1125A}"/>
              </a:ext>
            </a:extLst>
          </p:cNvPr>
          <p:cNvSpPr txBox="1"/>
          <p:nvPr/>
        </p:nvSpPr>
        <p:spPr>
          <a:xfrm>
            <a:off x="5337347" y="4010082"/>
            <a:ext cx="3190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7: Confusion matrix of Normal-prior model for test split of PCA-6 dataset. Horizontally normalized.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8A6EAA7E-0D55-4107-802B-553CAFFCA52D}"/>
              </a:ext>
            </a:extLst>
          </p:cNvPr>
          <p:cNvSpPr txBox="1"/>
          <p:nvPr/>
        </p:nvSpPr>
        <p:spPr>
          <a:xfrm>
            <a:off x="439105" y="2834164"/>
            <a:ext cx="4030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6: Classification scores of Normal-prior model for test split of PCA-6 dataset.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EE6238CD-C999-4C5F-A1D3-C3294376119F}"/>
              </a:ext>
            </a:extLst>
          </p:cNvPr>
          <p:cNvSpPr txBox="1"/>
          <p:nvPr/>
        </p:nvSpPr>
        <p:spPr>
          <a:xfrm>
            <a:off x="617806" y="689458"/>
            <a:ext cx="6978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of logit classifier with Normal prior trained on first 6 PCs (PCA-6 + Normal).</a:t>
            </a:r>
          </a:p>
        </p:txBody>
      </p:sp>
    </p:spTree>
    <p:extLst>
      <p:ext uri="{BB962C8B-B14F-4D97-AF65-F5344CB8AC3E}">
        <p14:creationId xmlns:p14="http://schemas.microsoft.com/office/powerpoint/2010/main" val="189480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E077138F-93BB-4142-A885-E5636BA9E160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Conclusions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17DE9A1E-1C0A-432C-8C6F-353DEABC85CE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17" y="876331"/>
            <a:ext cx="8492897" cy="33908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dirty="0"/>
              <a:t>Logit-based binary classifiers with 3 different prior distributions were successfully fit using </a:t>
            </a:r>
            <a:r>
              <a:rPr lang="en-GB" sz="1800" b="0" dirty="0" err="1"/>
              <a:t>pystan</a:t>
            </a:r>
            <a:r>
              <a:rPr lang="en-GB" sz="1800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The resulting model is robust, its accuracy is decent, but not sufficient for practical use.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GB" sz="1800" dirty="0"/>
          </a:p>
          <a:p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dirty="0"/>
              <a:t>Test different link functions (e. g. </a:t>
            </a:r>
            <a:r>
              <a:rPr lang="en-GB" sz="1800" b="0" dirty="0" err="1"/>
              <a:t>probit</a:t>
            </a:r>
            <a:r>
              <a:rPr lang="en-GB" sz="1800" b="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dirty="0"/>
              <a:t>Compute the probability of a tumour being malignant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Improved accuracy could be achieved by better feature engineering.</a:t>
            </a:r>
            <a:endParaRPr lang="en-GB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4" name="Tekstin paikkamerkki 1">
            <a:extLst>
              <a:ext uri="{FF2B5EF4-FFF2-40B4-BE49-F238E27FC236}">
                <a16:creationId xmlns:a16="http://schemas.microsoft.com/office/drawing/2014/main" id="{5B5C1F5B-D084-4A8E-A349-2D225DB5D642}"/>
              </a:ext>
            </a:extLst>
          </p:cNvPr>
          <p:cNvSpPr txBox="1">
            <a:spLocks/>
          </p:cNvSpPr>
          <p:nvPr/>
        </p:nvSpPr>
        <p:spPr>
          <a:xfrm>
            <a:off x="292306" y="2290448"/>
            <a:ext cx="8492897" cy="99957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/>
              <a:buNone/>
              <a:defRPr sz="4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/>
              <a:t>Improvements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204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ema">
  <a:themeElements>
    <a:clrScheme name="Aalto">
      <a:dk1>
        <a:sysClr val="windowText" lastClr="000000"/>
      </a:dk1>
      <a:lt1>
        <a:sysClr val="window" lastClr="FFFFFF"/>
      </a:lt1>
      <a:dk2>
        <a:srgbClr val="EE353B"/>
      </a:dk2>
      <a:lt2>
        <a:srgbClr val="F4787B"/>
      </a:lt2>
      <a:accent1>
        <a:srgbClr val="0C0C0C"/>
      </a:accent1>
      <a:accent2>
        <a:srgbClr val="595959"/>
      </a:accent2>
      <a:accent3>
        <a:srgbClr val="A5A5A5"/>
      </a:accent3>
      <a:accent4>
        <a:srgbClr val="D8D8D8"/>
      </a:accent4>
      <a:accent5>
        <a:srgbClr val="F2F2F2"/>
      </a:accent5>
      <a:accent6>
        <a:srgbClr val="FFFFF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alto_169_red.potx" id="{539794F8-7F98-4DC0-8DA1-A44A674C1573}" vid="{20450917-CD55-41CA-AD82-8164D5413A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551</Words>
  <Application>Microsoft Office PowerPoint</Application>
  <PresentationFormat>On-screen Show (16:9)</PresentationFormat>
  <Paragraphs>113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ＭＳ Ｐゴシック</vt:lpstr>
      <vt:lpstr>Arial</vt:lpstr>
      <vt:lpstr>Arial</vt:lpstr>
      <vt:lpstr>Arial Hebrew Scholar</vt:lpstr>
      <vt:lpstr>Calibri</vt:lpstr>
      <vt:lpstr>Office-teema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Suchomel, Ales</dc:creator>
  <cp:lastModifiedBy>Kurokallio, Jonne</cp:lastModifiedBy>
  <cp:revision>9</cp:revision>
  <dcterms:created xsi:type="dcterms:W3CDTF">2020-12-14T04:45:25Z</dcterms:created>
  <dcterms:modified xsi:type="dcterms:W3CDTF">2020-12-14T07:02:42Z</dcterms:modified>
</cp:coreProperties>
</file>